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8" r:id="rId3"/>
    <p:sldId id="265" r:id="rId4"/>
    <p:sldId id="277" r:id="rId5"/>
    <p:sldId id="266" r:id="rId6"/>
    <p:sldId id="271" r:id="rId7"/>
    <p:sldId id="273" r:id="rId8"/>
    <p:sldId id="274" r:id="rId9"/>
    <p:sldId id="275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2019 Fall Leadership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August 24, 2019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Marcos,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 Committee/Officer Name: Andrew Bluiett</a:t>
            </a:r>
          </a:p>
          <a:p>
            <a:r>
              <a:rPr lang="en-US" dirty="0" smtClean="0">
                <a:latin typeface="Verdana" charset="0"/>
                <a:cs typeface="ＭＳ Ｐゴシック" charset="0"/>
              </a:rPr>
              <a:t>Chapter/Affinity Name: </a:t>
            </a:r>
            <a:r>
              <a:rPr lang="en-US" dirty="0">
                <a:latin typeface="Verdana" charset="0"/>
                <a:cs typeface="ＭＳ Ｐゴシック" charset="0"/>
              </a:rPr>
              <a:t>(PI)^2 = PE31/IE13/PEL35/IA34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Andrew Bluiett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8/22/2019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charset="0"/>
                <a:cs typeface="ＭＳ Ｐゴシック" charset="0"/>
              </a:rPr>
              <a:t>End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8/22/2019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10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12" name="Picture 11" descr="PI2 Logo corner">
            <a:extLst>
              <a:ext uri="{FF2B5EF4-FFF2-40B4-BE49-F238E27FC236}">
                <a16:creationId xmlns="" xmlns:a16="http://schemas.microsoft.com/office/drawing/2014/main" id="{BE9112C5-235E-4262-BB18-409BD806E2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26946" y="1417752"/>
            <a:ext cx="4517054" cy="33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1417752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Vision,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8/22/2019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OU Name: Central Texas Section, PE31/PEL35/IE13/IA34 Austin (PI)^2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Mission/2019 Focused Initiatives*</a:t>
            </a:r>
          </a:p>
          <a:p>
            <a:pPr lvl="1"/>
            <a:r>
              <a:rPr lang="en-US" altLang="en-US" sz="1600" dirty="0" smtClean="0">
                <a:solidFill>
                  <a:prstClr val="black"/>
                </a:solidFill>
              </a:rPr>
              <a:t>To </a:t>
            </a:r>
            <a:r>
              <a:rPr lang="en-US" altLang="en-US" sz="1600" dirty="0">
                <a:solidFill>
                  <a:prstClr val="black"/>
                </a:solidFill>
              </a:rPr>
              <a:t>become the most valued professional affiliation for engineers engaged in power, energy and industrial electronics</a:t>
            </a:r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Leadership </a:t>
            </a:r>
            <a:r>
              <a:rPr lang="en-US" sz="2000" b="1" dirty="0">
                <a:solidFill>
                  <a:prstClr val="black"/>
                </a:solidFill>
              </a:rPr>
              <a:t>Team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Position			Name						Email 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Chair				Andrew Bluiett, P.E.  		</a:t>
            </a:r>
            <a:r>
              <a:rPr lang="en-US" sz="1600" dirty="0" smtClean="0">
                <a:solidFill>
                  <a:prstClr val="black"/>
                </a:solidFill>
              </a:rPr>
              <a:t>andrew.bluiett@iee.org</a:t>
            </a:r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Vice Chair			Marcie Gard, P.E.			</a:t>
            </a:r>
            <a:r>
              <a:rPr lang="en-US" sz="1600" dirty="0" smtClean="0">
                <a:solidFill>
                  <a:prstClr val="black"/>
                </a:solidFill>
              </a:rPr>
              <a:t>marciegard@ieee.org</a:t>
            </a:r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Treasurer			James Mercier, P.E.         	james.mercier@ieee.org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Secretary/</a:t>
            </a:r>
            <a:r>
              <a:rPr lang="en-US" sz="1600" dirty="0" err="1">
                <a:solidFill>
                  <a:prstClr val="black"/>
                </a:solidFill>
              </a:rPr>
              <a:t>vTools</a:t>
            </a:r>
            <a:r>
              <a:rPr lang="en-US" sz="1600" dirty="0">
                <a:solidFill>
                  <a:prstClr val="black"/>
                </a:solidFill>
              </a:rPr>
              <a:t>		Ruth Sulzer, P.E.			</a:t>
            </a:r>
            <a:r>
              <a:rPr lang="en-US" sz="1600" dirty="0" smtClean="0">
                <a:solidFill>
                  <a:prstClr val="black"/>
                </a:solidFill>
              </a:rPr>
              <a:t>ruth.sulzer@ieee.org</a:t>
            </a:r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Communication 		Martha Dodge			martha.dodge@ieee.org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Webmaster			David </a:t>
            </a:r>
            <a:r>
              <a:rPr lang="en-US" sz="1600" dirty="0" err="1">
                <a:solidFill>
                  <a:prstClr val="black"/>
                </a:solidFill>
              </a:rPr>
              <a:t>Heatherington</a:t>
            </a:r>
            <a:r>
              <a:rPr lang="en-US" sz="1600" dirty="0">
                <a:solidFill>
                  <a:prstClr val="black"/>
                </a:solidFill>
              </a:rPr>
              <a:t>		david.heatherington@ieee.org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Program				Eric Meier				eric.meier@ieee.org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Member at large		Dr. Hao Zhu				hao.zhu@ieee.org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Member at large		Franklin Bohac, P.E.		franklin.bohac@ieee.org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Past Chair/Utility		Steve Pearson			steve@pearsonstrategy.com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Past Chair/Awards	Kris Dehnel				</a:t>
            </a:r>
            <a:r>
              <a:rPr lang="en-US" sz="1600" dirty="0" smtClean="0">
                <a:solidFill>
                  <a:prstClr val="black"/>
                </a:solidFill>
              </a:rPr>
              <a:t>kris.dehnel@ieee.org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b="1" dirty="0" smtClean="0"/>
          </a:p>
          <a:p>
            <a:r>
              <a:rPr lang="en-US" sz="1400" b="1" dirty="0" smtClean="0"/>
              <a:t>(PI^2) Joint Chapter (24 IES, 71 PEL, 73 IAS, 333 PES)</a:t>
            </a:r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824" y="6171684"/>
            <a:ext cx="240772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8/22/2019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(PI)^2</a:t>
            </a: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Established attractive and functional venue (Cover 3) for tech meetings which attracts a different population in North </a:t>
            </a:r>
            <a:r>
              <a:rPr lang="en-US" sz="1600" dirty="0" smtClean="0">
                <a:solidFill>
                  <a:prstClr val="black"/>
                </a:solidFill>
              </a:rPr>
              <a:t>Austin. Established relationship with Scottish Rite Theatre for workshops.</a:t>
            </a:r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		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1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Professional Development </a:t>
            </a:r>
            <a:r>
              <a:rPr lang="en-US" sz="1600" dirty="0" smtClean="0">
                <a:solidFill>
                  <a:prstClr val="black"/>
                </a:solidFill>
              </a:rPr>
              <a:t>Meeting</a:t>
            </a:r>
            <a:endParaRPr lang="en-US" sz="1600" dirty="0">
              <a:solidFill>
                <a:prstClr val="black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8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Tech Meetings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2</a:t>
            </a:r>
            <a:r>
              <a:rPr lang="en-US" sz="1600" dirty="0" smtClean="0">
                <a:solidFill>
                  <a:prstClr val="black"/>
                </a:solidFill>
              </a:rPr>
              <a:t> Tours (Celebrated PELS Day at Techo Westinghouse)</a:t>
            </a:r>
            <a:endParaRPr lang="en-US" sz="1600" dirty="0">
              <a:solidFill>
                <a:prstClr val="black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1 Workshop  (Celebrated 55 years as IAS Chapter.. Oldest Chapter)</a:t>
            </a:r>
            <a:endParaRPr lang="en-US" sz="1600" dirty="0">
              <a:solidFill>
                <a:prstClr val="black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1 Award Meeting (OEA +15, -15,  OVA)</a:t>
            </a:r>
            <a:endParaRPr lang="en-US" sz="1600" dirty="0">
              <a:solidFill>
                <a:prstClr val="black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8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Admin </a:t>
            </a:r>
            <a:r>
              <a:rPr lang="en-US" sz="1600" dirty="0" smtClean="0">
                <a:solidFill>
                  <a:prstClr val="black"/>
                </a:solidFill>
              </a:rPr>
              <a:t>Meetings (Set a new time and date acceptable to ChapComm)</a:t>
            </a:r>
            <a:endParaRPr lang="en-US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16 </a:t>
            </a:r>
            <a:r>
              <a:rPr lang="en-US" sz="1600" dirty="0">
                <a:solidFill>
                  <a:prstClr val="black"/>
                </a:solidFill>
              </a:rPr>
              <a:t>Newsletters</a:t>
            </a:r>
          </a:p>
          <a:p>
            <a:pPr marL="285750" lvl="0" indent="-28575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291 </a:t>
            </a:r>
            <a:r>
              <a:rPr lang="en-US" sz="1600" dirty="0">
                <a:solidFill>
                  <a:prstClr val="black"/>
                </a:solidFill>
              </a:rPr>
              <a:t>total attendance at our tech/workshop meetings</a:t>
            </a:r>
          </a:p>
          <a:p>
            <a:pPr marL="285750" lvl="0" indent="-28575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71 </a:t>
            </a:r>
            <a:r>
              <a:rPr lang="en-US" sz="1600" dirty="0">
                <a:solidFill>
                  <a:prstClr val="black"/>
                </a:solidFill>
              </a:rPr>
              <a:t>total attendance at our </a:t>
            </a:r>
            <a:r>
              <a:rPr lang="en-US" sz="1600" dirty="0" err="1">
                <a:solidFill>
                  <a:prstClr val="black"/>
                </a:solidFill>
              </a:rPr>
              <a:t>chapcomm</a:t>
            </a:r>
            <a:r>
              <a:rPr lang="en-US" sz="1600" dirty="0">
                <a:solidFill>
                  <a:prstClr val="black"/>
                </a:solidFill>
              </a:rPr>
              <a:t> meetings</a:t>
            </a:r>
          </a:p>
          <a:p>
            <a:pPr marL="285750" lvl="0" indent="-285750"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Earned high performing PES chapter </a:t>
            </a:r>
            <a:r>
              <a:rPr lang="en-US" sz="1600" dirty="0" smtClean="0">
                <a:solidFill>
                  <a:prstClr val="black"/>
                </a:solidFill>
              </a:rPr>
              <a:t>award</a:t>
            </a:r>
          </a:p>
          <a:p>
            <a:pPr marL="285750" lvl="0" indent="-28575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Earned Outstanding PES chapter award</a:t>
            </a:r>
          </a:p>
          <a:p>
            <a:pPr marL="285750" lvl="0" indent="-28575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Earned Outstanding IES chapter award</a:t>
            </a:r>
            <a:endParaRPr lang="en-US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Recognized PES outstanding engineers and volunteer</a:t>
            </a:r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Technical Meetings / Tours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1"/>
          </p:nvPr>
        </p:nvPicPr>
        <p:blipFill>
          <a:blip r:embed="rId2"/>
          <a:stretch>
            <a:fillRect/>
          </a:stretch>
        </p:blipFill>
        <p:spPr>
          <a:xfrm>
            <a:off x="366889" y="1646143"/>
            <a:ext cx="8231180" cy="32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9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Chapter Vitality 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8/22/2019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 Vitality Assessment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Use </a:t>
            </a:r>
            <a:r>
              <a:rPr lang="en-US" dirty="0">
                <a:solidFill>
                  <a:prstClr val="black"/>
                </a:solidFill>
              </a:rPr>
              <a:t>the Officer representation to engage in outreach to local industries in each discipline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Use IEEE Membership resources to gauge the population and interests by </a:t>
            </a:r>
            <a:r>
              <a:rPr lang="en-US" dirty="0" smtClean="0">
                <a:solidFill>
                  <a:prstClr val="black"/>
                </a:solidFill>
              </a:rPr>
              <a:t>discipline (OU Analytics)</a:t>
            </a:r>
            <a:endParaRPr lang="en-US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Identify speakers and topics by discipline most represented (PES/PELS/IAS/IES) and modify calendar accordingly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Establish connections with the leadership of the Student branches, discuss progression into the Professional branches, and agree on actions toward this goal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</a:t>
            </a:r>
            <a:r>
              <a:rPr lang="en-US" dirty="0" smtClean="0">
                <a:solidFill>
                  <a:prstClr val="black"/>
                </a:solidFill>
              </a:rPr>
              <a:t>hapter website/Newsletter/Social Media </a:t>
            </a:r>
            <a:r>
              <a:rPr lang="en-US" dirty="0">
                <a:solidFill>
                  <a:prstClr val="black"/>
                </a:solidFill>
              </a:rPr>
              <a:t>(accessibility and user friendly)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Continue to apply for Society funding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Continue to offer relevant technical topics to our membership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Continue to provide opportunities for vendors to network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Promote IEEE to non members and keep members engaged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Chapter Vitality 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8/22/2019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NEEDS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Training on how to use IEEE tools that show the worth of investing time and energy in IEEE </a:t>
            </a:r>
            <a:r>
              <a:rPr lang="en-US" sz="1600" dirty="0" smtClean="0">
                <a:solidFill>
                  <a:prstClr val="black"/>
                </a:solidFill>
              </a:rPr>
              <a:t>activities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Succession plan- mentor and train next line of leadership</a:t>
            </a:r>
            <a:endParaRPr lang="en-US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Reach out to local companies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Establish a partnership to promote IEEE and provide training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Reach out to membership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Identify those not participating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Identify how the local chapter can engage them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Reach out to the Student branches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Determine a financial model for joint Student/Professional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Determine how to share resources of joint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Determine how to get value from joint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Determine how to allocate IEEE funding for joint activities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Funding Usage- </a:t>
            </a:r>
            <a:r>
              <a:rPr lang="en-US" sz="1200" dirty="0" smtClean="0"/>
              <a:t>$500 to Texas A&amp;M IAS Student Chapter</a:t>
            </a:r>
          </a:p>
          <a:p>
            <a:pPr lvl="3"/>
            <a:r>
              <a:rPr lang="en-US" sz="1200" dirty="0" smtClean="0"/>
              <a:t>           $455 book contribution to Universidad de </a:t>
            </a:r>
            <a:r>
              <a:rPr lang="en-US" sz="1200" dirty="0" err="1" smtClean="0"/>
              <a:t>los</a:t>
            </a:r>
            <a:r>
              <a:rPr lang="en-US" sz="1200" dirty="0" smtClean="0"/>
              <a:t> Ander IAS Student Chapter</a:t>
            </a:r>
          </a:p>
          <a:p>
            <a:pPr lvl="3"/>
            <a:r>
              <a:rPr lang="en-US" sz="1200" dirty="0" smtClean="0"/>
              <a:t>           Travel Expenses to Society General Meetings for Officer Training and Networking</a:t>
            </a:r>
          </a:p>
          <a:p>
            <a:pPr lvl="3"/>
            <a:r>
              <a:rPr lang="en-US" sz="1200" dirty="0" smtClean="0"/>
              <a:t>           Officer uniforms-  shows unity in the chapter and visibility</a:t>
            </a:r>
          </a:p>
          <a:p>
            <a:pPr lvl="3"/>
            <a:r>
              <a:rPr lang="en-US" sz="1200" dirty="0"/>
              <a:t> </a:t>
            </a:r>
            <a:r>
              <a:rPr lang="en-US" sz="1200" dirty="0" smtClean="0"/>
              <a:t>          Officer appreciation social/training/dinner</a:t>
            </a:r>
          </a:p>
          <a:p>
            <a:pPr lvl="3"/>
            <a:r>
              <a:rPr lang="en-US" sz="1200" dirty="0"/>
              <a:t> </a:t>
            </a:r>
            <a:r>
              <a:rPr lang="en-US" sz="1200" dirty="0" smtClean="0"/>
              <a:t>          </a:t>
            </a:r>
            <a:r>
              <a:rPr lang="en-US" sz="16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8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Health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3" t="15855" r="10419" b="9365"/>
          <a:stretch/>
        </p:blipFill>
        <p:spPr>
          <a:xfrm>
            <a:off x="1300401" y="1406964"/>
            <a:ext cx="6374975" cy="4770089"/>
          </a:xfrm>
        </p:spPr>
      </p:pic>
    </p:spTree>
    <p:extLst>
      <p:ext uri="{BB962C8B-B14F-4D97-AF65-F5344CB8AC3E}">
        <p14:creationId xmlns:p14="http://schemas.microsoft.com/office/powerpoint/2010/main" val="210469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Website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4" t="6069" b="3425"/>
          <a:stretch/>
        </p:blipFill>
        <p:spPr>
          <a:xfrm>
            <a:off x="0" y="1449853"/>
            <a:ext cx="9150032" cy="4655826"/>
          </a:xfrm>
        </p:spPr>
      </p:pic>
    </p:spTree>
    <p:extLst>
      <p:ext uri="{BB962C8B-B14F-4D97-AF65-F5344CB8AC3E}">
        <p14:creationId xmlns:p14="http://schemas.microsoft.com/office/powerpoint/2010/main" val="124843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4" t="6419" b="15306"/>
          <a:stretch/>
        </p:blipFill>
        <p:spPr>
          <a:xfrm>
            <a:off x="662615" y="1350320"/>
            <a:ext cx="7790546" cy="4751431"/>
          </a:xfrm>
        </p:spPr>
      </p:pic>
    </p:spTree>
    <p:extLst>
      <p:ext uri="{BB962C8B-B14F-4D97-AF65-F5344CB8AC3E}">
        <p14:creationId xmlns:p14="http://schemas.microsoft.com/office/powerpoint/2010/main" val="5811377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5882</TotalTime>
  <Words>402</Words>
  <Application>Microsoft Office PowerPoint</Application>
  <PresentationFormat>On-screen Show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Lucida Grande</vt:lpstr>
      <vt:lpstr>Verdana</vt:lpstr>
      <vt:lpstr>Wingdings</vt:lpstr>
      <vt:lpstr>IEEE-Template</vt:lpstr>
      <vt:lpstr>IEEE Central Texas Section 2019 Fall Leadership Planning Meeting August 24, 2019 San Marcos, TX</vt:lpstr>
      <vt:lpstr>Vision, Leadership Team</vt:lpstr>
      <vt:lpstr>2019 Key Accomplishments</vt:lpstr>
      <vt:lpstr>2019 Technical Meetings / Tours</vt:lpstr>
      <vt:lpstr>2019 Chapter Vitality </vt:lpstr>
      <vt:lpstr>2019 Chapter Vitality </vt:lpstr>
      <vt:lpstr>Chapter Health</vt:lpstr>
      <vt:lpstr>Chapter Website</vt:lpstr>
      <vt:lpstr>Social Media</vt:lpstr>
      <vt:lpstr>End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Andrew Bluiett</cp:lastModifiedBy>
  <cp:revision>157</cp:revision>
  <cp:lastPrinted>2018-08-07T14:39:51Z</cp:lastPrinted>
  <dcterms:created xsi:type="dcterms:W3CDTF">2012-12-04T23:01:03Z</dcterms:created>
  <dcterms:modified xsi:type="dcterms:W3CDTF">2019-08-22T14:53:27Z</dcterms:modified>
</cp:coreProperties>
</file>